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74" r:id="rId3"/>
    <p:sldId id="257" r:id="rId4"/>
    <p:sldId id="258" r:id="rId5"/>
    <p:sldId id="275" r:id="rId6"/>
    <p:sldId id="260" r:id="rId7"/>
    <p:sldId id="261" r:id="rId8"/>
    <p:sldId id="276" r:id="rId9"/>
    <p:sldId id="277" r:id="rId10"/>
    <p:sldId id="278" r:id="rId11"/>
    <p:sldId id="280" r:id="rId12"/>
    <p:sldId id="281" r:id="rId13"/>
    <p:sldId id="265" r:id="rId14"/>
    <p:sldId id="282" r:id="rId15"/>
    <p:sldId id="283" r:id="rId16"/>
    <p:sldId id="284" r:id="rId17"/>
    <p:sldId id="285" r:id="rId18"/>
    <p:sldId id="286" r:id="rId19"/>
    <p:sldId id="273" r:id="rId20"/>
    <p:sldId id="267" r:id="rId21"/>
    <p:sldId id="270" r:id="rId22"/>
    <p:sldId id="269" r:id="rId23"/>
    <p:sldId id="287" r:id="rId24"/>
    <p:sldId id="271" r:id="rId25"/>
    <p:sldId id="272" r:id="rId26"/>
    <p:sldId id="288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E39"/>
    <a:srgbClr val="14404C"/>
    <a:srgbClr val="EA6312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3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38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331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340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238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858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531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6239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71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495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92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103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01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06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51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46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27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6401ED-3EF5-417E-8D74-CA7E80B252AA}" type="datetimeFigureOut">
              <a:rPr kumimoji="1" lang="ja-JP" altLang="en-US" smtClean="0"/>
              <a:t>2025/2/25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446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a-si-41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4F9F32-2A45-411B-BF77-9F134C6BC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55" y="747416"/>
            <a:ext cx="10227418" cy="1096402"/>
          </a:xfrm>
        </p:spPr>
        <p:txBody>
          <a:bodyPr/>
          <a:lstStyle/>
          <a:p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コミュ強プログラマーの</a:t>
            </a:r>
            <a:br>
              <a:rPr lang="en-US" altLang="ja-JP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ポートフォリオ</a:t>
            </a:r>
            <a:endParaRPr kumimoji="1" lang="ja-JP" altLang="en-US" sz="4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BADE61-CE63-4278-ACF6-097A09DAE035}"/>
              </a:ext>
            </a:extLst>
          </p:cNvPr>
          <p:cNvSpPr txBox="1"/>
          <p:nvPr/>
        </p:nvSpPr>
        <p:spPr>
          <a:xfrm>
            <a:off x="580055" y="1843818"/>
            <a:ext cx="7732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名前　廣本　勝志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学校　福岡情報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IT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クリエイター専門学校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趣味　自炊、映像作品鑑賞、筋トレ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GithubURL 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https://github.com/ma-si-419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スキル：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C++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２年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C# 	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１年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  HLSL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半年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  Git	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２年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  Unity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１年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0FD305-75F9-4311-9223-BEEC0212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7" y="1414076"/>
            <a:ext cx="3081762" cy="51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54494" y="1696650"/>
            <a:ext cx="10082512" cy="183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要所要所でカメラを揺らす演出を作成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カメラを揺らすことで起きていることの壮大さを演出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2BE8CC07-913D-4C87-AA82-89AC5E5E6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17" y="207184"/>
            <a:ext cx="1973579" cy="1102265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46C9B1A4-475E-49BB-AAE1-F87DA1F30B1B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大迫力でド派手な演出！②</a:t>
            </a:r>
            <a:endParaRPr lang="ja-JP" altLang="en-US" sz="4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1C01455-54D4-41B6-9F2C-0D02DB3745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063" y="3775578"/>
            <a:ext cx="3815892" cy="27715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06396CD-AF8C-4807-883C-F92D63E64F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6" y="3683067"/>
            <a:ext cx="3452730" cy="193777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C05C76C-85A7-4E8B-A1D1-00B9D9034D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90" y="4651954"/>
            <a:ext cx="3452730" cy="194137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30E7BF-44F4-49A8-BBF2-728C99F860D5}"/>
              </a:ext>
            </a:extLst>
          </p:cNvPr>
          <p:cNvSpPr txBox="1"/>
          <p:nvPr/>
        </p:nvSpPr>
        <p:spPr>
          <a:xfrm>
            <a:off x="7449671" y="3429000"/>
            <a:ext cx="474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↓カメラを揺らす関数を複数個作成</a:t>
            </a:r>
          </a:p>
        </p:txBody>
      </p:sp>
    </p:spTree>
    <p:extLst>
      <p:ext uri="{BB962C8B-B14F-4D97-AF65-F5344CB8AC3E}">
        <p14:creationId xmlns:p14="http://schemas.microsoft.com/office/powerpoint/2010/main" val="189486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54493" y="1696650"/>
            <a:ext cx="10714141" cy="183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後ろから攻撃された際にガード不能やダメージ量を上げることで前から殴りあうだけのゲームじゃないようにしました。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2BE8CC07-913D-4C87-AA82-89AC5E5E6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17" y="207184"/>
            <a:ext cx="1973579" cy="1102265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46C9B1A4-475E-49BB-AAE1-F87DA1F30B1B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手に汗握る駆け引き！①</a:t>
            </a:r>
            <a:endParaRPr lang="ja-JP" altLang="en-US" sz="40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DABC24D-F920-4A95-BC00-DE896F44CF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6" y="3097180"/>
            <a:ext cx="4387487" cy="25970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2154E0E-9227-48B8-A19F-E2EC3B084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6" y="4054089"/>
            <a:ext cx="4387488" cy="259799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57AF6E0-9CB1-4FC6-BABB-26C306535C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20" y="3097180"/>
            <a:ext cx="4387487" cy="2595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47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54493" y="1696650"/>
            <a:ext cx="10714141" cy="183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2BE8CC07-913D-4C87-AA82-89AC5E5E65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17" y="207184"/>
            <a:ext cx="1973579" cy="1102265"/>
          </a:xfrm>
          <a:prstGeom prst="rect">
            <a:avLst/>
          </a:prstGeom>
        </p:spPr>
      </p:pic>
      <p:sp>
        <p:nvSpPr>
          <p:cNvPr id="6" name="タイトル 1">
            <a:extLst>
              <a:ext uri="{FF2B5EF4-FFF2-40B4-BE49-F238E27FC236}">
                <a16:creationId xmlns:a16="http://schemas.microsoft.com/office/drawing/2014/main" id="{46C9B1A4-475E-49BB-AAE1-F87DA1F30B1B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手に汗握る駆け引き！②</a:t>
            </a:r>
            <a:endParaRPr lang="ja-JP" altLang="en-US" sz="4000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DF51829-B46C-40A0-9F6A-1C794696B916}"/>
              </a:ext>
            </a:extLst>
          </p:cNvPr>
          <p:cNvSpPr txBox="1">
            <a:spLocks/>
          </p:cNvSpPr>
          <p:nvPr/>
        </p:nvSpPr>
        <p:spPr>
          <a:xfrm>
            <a:off x="554493" y="1696650"/>
            <a:ext cx="10714141" cy="1467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遠距離主体のゲームにならないように近づく手段を実装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敵との距離に関係なく緊張感があるバトルにできました。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54A18B3-EB4F-48A1-A5A6-60460D6B9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25" y="3533814"/>
            <a:ext cx="4290737" cy="265529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D0F549E-3A47-4BF0-94F5-C66B71D73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8" y="3551683"/>
            <a:ext cx="4489977" cy="265529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7D59DFE4-91FC-404C-857A-6B84B606D18E}"/>
              </a:ext>
            </a:extLst>
          </p:cNvPr>
          <p:cNvSpPr/>
          <p:nvPr/>
        </p:nvSpPr>
        <p:spPr>
          <a:xfrm>
            <a:off x="5614296" y="4433978"/>
            <a:ext cx="1170557" cy="8068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AD1C41-745D-4BD5-8128-67F14658DC22}"/>
              </a:ext>
            </a:extLst>
          </p:cNvPr>
          <p:cNvSpPr txBox="1"/>
          <p:nvPr/>
        </p:nvSpPr>
        <p:spPr>
          <a:xfrm>
            <a:off x="6860188" y="3164482"/>
            <a:ext cx="40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うまくやると背後をとれるように実装</a:t>
            </a:r>
          </a:p>
        </p:txBody>
      </p:sp>
    </p:spTree>
    <p:extLst>
      <p:ext uri="{BB962C8B-B14F-4D97-AF65-F5344CB8AC3E}">
        <p14:creationId xmlns:p14="http://schemas.microsoft.com/office/powerpoint/2010/main" val="163507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適切な情報を外部ファイル化①</a:t>
            </a:r>
            <a:endParaRPr kumimoji="1" lang="ja-JP" altLang="en-US" sz="40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2733216-0C27-44E5-83B5-8C6FDFE7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44" y="164851"/>
            <a:ext cx="1973579" cy="1102265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1639649"/>
            <a:ext cx="10714141" cy="101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AI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の行動パターンやキャラクターのステータスなど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レベルデザインなどで頻繁に変更を行うデータを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CSV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ファイルで管理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2648A0C-76A0-4011-9F76-9C8BE0A36F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219695"/>
            <a:ext cx="5839356" cy="204535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966626A-4627-476E-96A2-A32BD6FF7C41}"/>
              </a:ext>
            </a:extLst>
          </p:cNvPr>
          <p:cNvSpPr txBox="1"/>
          <p:nvPr/>
        </p:nvSpPr>
        <p:spPr>
          <a:xfrm>
            <a:off x="646111" y="2855513"/>
            <a:ext cx="409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↓敵の行動パターンをまとめた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55643F4-1B1C-40DB-BD8F-22A0E1B397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17" y="5826210"/>
            <a:ext cx="9957035" cy="579072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853322-7901-474E-8695-576AE2FEE0FE}"/>
              </a:ext>
            </a:extLst>
          </p:cNvPr>
          <p:cNvSpPr txBox="1"/>
          <p:nvPr/>
        </p:nvSpPr>
        <p:spPr>
          <a:xfrm>
            <a:off x="1403217" y="5444564"/>
            <a:ext cx="498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↓キャラクターのステータスをまとめた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317899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適切な情報を外部ファイル化②</a:t>
            </a:r>
            <a:endParaRPr kumimoji="1" lang="ja-JP" altLang="en-US" sz="4000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2733216-0C27-44E5-83B5-8C6FDFE7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44" y="164851"/>
            <a:ext cx="1973579" cy="1102265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1617853"/>
            <a:ext cx="11015966" cy="1018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画像やサウンドのパスと名前と使うシーンを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CSV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で管理することで、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プログラム内でのデータ管理をシンプルにしました。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C78239B-4159-4D3D-88D7-1F1ED55180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2" y="3043141"/>
            <a:ext cx="3978567" cy="34250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B1AE191-99BB-4E62-814F-3C8878C02F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66" y="3040179"/>
            <a:ext cx="6065611" cy="342805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D78DE6-DEB7-4A4C-A882-DCE3BE32BC9C}"/>
              </a:ext>
            </a:extLst>
          </p:cNvPr>
          <p:cNvSpPr txBox="1"/>
          <p:nvPr/>
        </p:nvSpPr>
        <p:spPr>
          <a:xfrm>
            <a:off x="847432" y="2709333"/>
            <a:ext cx="397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↓画像のデータ管理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B874013-4753-463D-9722-C3EDDD6E9FBC}"/>
              </a:ext>
            </a:extLst>
          </p:cNvPr>
          <p:cNvSpPr txBox="1"/>
          <p:nvPr/>
        </p:nvSpPr>
        <p:spPr>
          <a:xfrm>
            <a:off x="5596466" y="2692399"/>
            <a:ext cx="397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↓サウンドのデータ管理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18967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パターンの使用による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可読性の向上①</a:t>
            </a:r>
            <a:endParaRPr lang="en-US" altLang="ja-JP" sz="4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2733216-0C27-44E5-83B5-8C6FDFE7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44" y="164851"/>
            <a:ext cx="1973579" cy="1102265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2114763"/>
            <a:ext cx="10714141" cy="636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State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パターンを使用することでコードの冗長化を防ぐことができました。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1B4DD494-3253-4673-9742-0C23188DE99D}"/>
              </a:ext>
            </a:extLst>
          </p:cNvPr>
          <p:cNvSpPr/>
          <p:nvPr/>
        </p:nvSpPr>
        <p:spPr>
          <a:xfrm>
            <a:off x="1205366" y="3227082"/>
            <a:ext cx="3544997" cy="3376143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A326B75-4D94-4E22-993C-34C70FA948E8}"/>
              </a:ext>
            </a:extLst>
          </p:cNvPr>
          <p:cNvSpPr txBox="1"/>
          <p:nvPr/>
        </p:nvSpPr>
        <p:spPr>
          <a:xfrm>
            <a:off x="1522864" y="4356529"/>
            <a:ext cx="2850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約</a:t>
            </a:r>
            <a:r>
              <a:rPr kumimoji="1" lang="en-US" altLang="ja-JP" sz="6600" dirty="0">
                <a:solidFill>
                  <a:srgbClr val="FF0000"/>
                </a:solidFill>
              </a:rPr>
              <a:t>5000</a:t>
            </a:r>
            <a:r>
              <a:rPr kumimoji="1" lang="ja-JP" altLang="en-US" sz="2800" dirty="0">
                <a:solidFill>
                  <a:schemeClr val="bg1"/>
                </a:solidFill>
              </a:rPr>
              <a:t>行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37152A4B-D4B2-441D-8434-E50C251DD78D}"/>
              </a:ext>
            </a:extLst>
          </p:cNvPr>
          <p:cNvSpPr/>
          <p:nvPr/>
        </p:nvSpPr>
        <p:spPr>
          <a:xfrm>
            <a:off x="4971201" y="4542691"/>
            <a:ext cx="1274235" cy="6369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22AF4F0A-4D15-4B82-9008-25AF8CB71854}"/>
              </a:ext>
            </a:extLst>
          </p:cNvPr>
          <p:cNvSpPr/>
          <p:nvPr/>
        </p:nvSpPr>
        <p:spPr>
          <a:xfrm>
            <a:off x="6526105" y="387004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highlight>
                <a:srgbClr val="FFFF00"/>
              </a:highlight>
            </a:endParaRP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4034D00D-1D39-467F-8537-778322448822}"/>
              </a:ext>
            </a:extLst>
          </p:cNvPr>
          <p:cNvSpPr/>
          <p:nvPr/>
        </p:nvSpPr>
        <p:spPr>
          <a:xfrm>
            <a:off x="10532085" y="3870048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E45A988C-AC32-47F3-8969-320B3F63F021}"/>
              </a:ext>
            </a:extLst>
          </p:cNvPr>
          <p:cNvSpPr/>
          <p:nvPr/>
        </p:nvSpPr>
        <p:spPr>
          <a:xfrm>
            <a:off x="7528946" y="385525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DA5D614B-AC7B-4D58-81A4-D4615DD596B2}"/>
              </a:ext>
            </a:extLst>
          </p:cNvPr>
          <p:cNvSpPr/>
          <p:nvPr/>
        </p:nvSpPr>
        <p:spPr>
          <a:xfrm>
            <a:off x="9534628" y="387004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548FF7D-DE55-42BA-B2D7-77151464B372}"/>
              </a:ext>
            </a:extLst>
          </p:cNvPr>
          <p:cNvSpPr/>
          <p:nvPr/>
        </p:nvSpPr>
        <p:spPr>
          <a:xfrm>
            <a:off x="8531787" y="385525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dirty="0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57FB236D-6F2B-467B-9C1C-573C9F0A749C}"/>
              </a:ext>
            </a:extLst>
          </p:cNvPr>
          <p:cNvSpPr/>
          <p:nvPr/>
        </p:nvSpPr>
        <p:spPr>
          <a:xfrm>
            <a:off x="6526105" y="480508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57D19921-EF21-4E4A-9198-D26B44E37C94}"/>
              </a:ext>
            </a:extLst>
          </p:cNvPr>
          <p:cNvSpPr/>
          <p:nvPr/>
        </p:nvSpPr>
        <p:spPr>
          <a:xfrm>
            <a:off x="10532085" y="4805085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E880DD35-63D3-4253-888D-F49BA0DF881D}"/>
              </a:ext>
            </a:extLst>
          </p:cNvPr>
          <p:cNvSpPr/>
          <p:nvPr/>
        </p:nvSpPr>
        <p:spPr>
          <a:xfrm>
            <a:off x="7528946" y="479029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5E4F2481-C59D-4866-9B39-998F3E36F580}"/>
              </a:ext>
            </a:extLst>
          </p:cNvPr>
          <p:cNvSpPr/>
          <p:nvPr/>
        </p:nvSpPr>
        <p:spPr>
          <a:xfrm>
            <a:off x="9534628" y="480508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EE59B8BE-B532-4372-B38C-735781D0F6B1}"/>
              </a:ext>
            </a:extLst>
          </p:cNvPr>
          <p:cNvSpPr/>
          <p:nvPr/>
        </p:nvSpPr>
        <p:spPr>
          <a:xfrm>
            <a:off x="8531787" y="479029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楕円 41">
            <a:extLst>
              <a:ext uri="{FF2B5EF4-FFF2-40B4-BE49-F238E27FC236}">
                <a16:creationId xmlns:a16="http://schemas.microsoft.com/office/drawing/2014/main" id="{25E61263-A621-47C7-AFE0-9D41A7E8DF46}"/>
              </a:ext>
            </a:extLst>
          </p:cNvPr>
          <p:cNvSpPr/>
          <p:nvPr/>
        </p:nvSpPr>
        <p:spPr>
          <a:xfrm>
            <a:off x="6526105" y="575491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E760E15D-3E27-40AD-B838-205F9ADE44E5}"/>
              </a:ext>
            </a:extLst>
          </p:cNvPr>
          <p:cNvSpPr/>
          <p:nvPr/>
        </p:nvSpPr>
        <p:spPr>
          <a:xfrm>
            <a:off x="7528946" y="574012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9B1D44E9-8D96-451C-96FD-BD6F241E42EE}"/>
              </a:ext>
            </a:extLst>
          </p:cNvPr>
          <p:cNvSpPr/>
          <p:nvPr/>
        </p:nvSpPr>
        <p:spPr>
          <a:xfrm>
            <a:off x="9534628" y="575491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EC39331C-63F9-4081-9BAB-FD6C3CE9F0E5}"/>
              </a:ext>
            </a:extLst>
          </p:cNvPr>
          <p:cNvSpPr/>
          <p:nvPr/>
        </p:nvSpPr>
        <p:spPr>
          <a:xfrm>
            <a:off x="8531787" y="574012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C9FFE8E-96FE-44BF-85DB-80ED2D499306}"/>
              </a:ext>
            </a:extLst>
          </p:cNvPr>
          <p:cNvSpPr txBox="1"/>
          <p:nvPr/>
        </p:nvSpPr>
        <p:spPr>
          <a:xfrm>
            <a:off x="7111619" y="2903113"/>
            <a:ext cx="3335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クラス平均</a:t>
            </a:r>
            <a:r>
              <a:rPr kumimoji="1" lang="en-US" altLang="ja-JP" sz="6000" dirty="0">
                <a:solidFill>
                  <a:srgbClr val="FF0000"/>
                </a:solidFill>
              </a:rPr>
              <a:t>360</a:t>
            </a:r>
            <a:r>
              <a:rPr kumimoji="1" lang="ja-JP" altLang="en-US" dirty="0"/>
              <a:t>文字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2C69E2B-2ED9-4865-9AAC-4A1FC23ADE7D}"/>
              </a:ext>
            </a:extLst>
          </p:cNvPr>
          <p:cNvSpPr txBox="1"/>
          <p:nvPr/>
        </p:nvSpPr>
        <p:spPr>
          <a:xfrm>
            <a:off x="1430174" y="4260459"/>
            <a:ext cx="328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キャラクターの挙動クラス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BBE3845-8A2E-4208-B5D1-0C3882FBE81C}"/>
              </a:ext>
            </a:extLst>
          </p:cNvPr>
          <p:cNvSpPr txBox="1"/>
          <p:nvPr/>
        </p:nvSpPr>
        <p:spPr>
          <a:xfrm>
            <a:off x="4826423" y="3937294"/>
            <a:ext cx="169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</a:t>
            </a:r>
            <a:r>
              <a:rPr kumimoji="1" lang="ja-JP" altLang="en-US" dirty="0"/>
              <a:t>個の</a:t>
            </a:r>
            <a:br>
              <a:rPr kumimoji="1" lang="en-US" altLang="ja-JP" dirty="0"/>
            </a:br>
            <a:r>
              <a:rPr kumimoji="1" lang="en-US" altLang="ja-JP" dirty="0"/>
              <a:t>State</a:t>
            </a:r>
            <a:r>
              <a:rPr kumimoji="1" lang="ja-JP" altLang="en-US" dirty="0"/>
              <a:t>に分割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F74528-4589-45E5-AD85-A39E7C482E4D}"/>
              </a:ext>
            </a:extLst>
          </p:cNvPr>
          <p:cNvSpPr txBox="1"/>
          <p:nvPr/>
        </p:nvSpPr>
        <p:spPr>
          <a:xfrm rot="1038072">
            <a:off x="8822040" y="3202514"/>
            <a:ext cx="386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FFFF00"/>
                </a:solidFill>
              </a:rPr>
              <a:t>どこを見ればいいかすぐわかる！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031B49D-B239-44C7-B279-3EBB30D2060B}"/>
              </a:ext>
            </a:extLst>
          </p:cNvPr>
          <p:cNvSpPr txBox="1"/>
          <p:nvPr/>
        </p:nvSpPr>
        <p:spPr>
          <a:xfrm>
            <a:off x="6693327" y="418562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待機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C942E55-FD4A-47CA-9826-A6FAC39EBA43}"/>
              </a:ext>
            </a:extLst>
          </p:cNvPr>
          <p:cNvSpPr txBox="1"/>
          <p:nvPr/>
        </p:nvSpPr>
        <p:spPr>
          <a:xfrm>
            <a:off x="7713482" y="41771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移動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DC4D26D-A9BB-411D-8BBB-6A32BB8224E0}"/>
              </a:ext>
            </a:extLst>
          </p:cNvPr>
          <p:cNvSpPr txBox="1"/>
          <p:nvPr/>
        </p:nvSpPr>
        <p:spPr>
          <a:xfrm>
            <a:off x="8548496" y="418317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ジャンプ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67FB1A7-9DE1-4952-BBF9-3D6621E2FF55}"/>
              </a:ext>
            </a:extLst>
          </p:cNvPr>
          <p:cNvSpPr txBox="1"/>
          <p:nvPr/>
        </p:nvSpPr>
        <p:spPr>
          <a:xfrm>
            <a:off x="9629657" y="41856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必殺技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88DEFF7-CB6B-42B5-915D-B5BFDF04FE4A}"/>
              </a:ext>
            </a:extLst>
          </p:cNvPr>
          <p:cNvSpPr txBox="1"/>
          <p:nvPr/>
        </p:nvSpPr>
        <p:spPr>
          <a:xfrm>
            <a:off x="10714764" y="40734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通常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攻撃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A2D6E71A-2307-4901-81F4-C32998D01980}"/>
              </a:ext>
            </a:extLst>
          </p:cNvPr>
          <p:cNvSpPr txBox="1"/>
          <p:nvPr/>
        </p:nvSpPr>
        <p:spPr>
          <a:xfrm>
            <a:off x="6620874" y="510858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ガード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6E6EF65-032F-4EBA-83B6-6FE9BC55C02E}"/>
              </a:ext>
            </a:extLst>
          </p:cNvPr>
          <p:cNvSpPr txBox="1"/>
          <p:nvPr/>
        </p:nvSpPr>
        <p:spPr>
          <a:xfrm>
            <a:off x="7528824" y="510858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ダメージ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96104B4-DF16-47F3-A85E-FE4A5218648C}"/>
              </a:ext>
            </a:extLst>
          </p:cNvPr>
          <p:cNvSpPr txBox="1"/>
          <p:nvPr/>
        </p:nvSpPr>
        <p:spPr>
          <a:xfrm>
            <a:off x="8638263" y="51076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ダウン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88D6F5A8-9D6F-42A5-BC70-70FEFC59F707}"/>
              </a:ext>
            </a:extLst>
          </p:cNvPr>
          <p:cNvSpPr txBox="1"/>
          <p:nvPr/>
        </p:nvSpPr>
        <p:spPr>
          <a:xfrm>
            <a:off x="9544629" y="511211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チャージ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BEDBF0D-BE17-4904-AC81-2412E88559AC}"/>
              </a:ext>
            </a:extLst>
          </p:cNvPr>
          <p:cNvSpPr txBox="1"/>
          <p:nvPr/>
        </p:nvSpPr>
        <p:spPr>
          <a:xfrm>
            <a:off x="10714763" y="49998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瞬間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移動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0A13CBF-BEAE-419C-976A-11234C894401}"/>
              </a:ext>
            </a:extLst>
          </p:cNvPr>
          <p:cNvSpPr txBox="1"/>
          <p:nvPr/>
        </p:nvSpPr>
        <p:spPr>
          <a:xfrm>
            <a:off x="6710642" y="60574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突撃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51D22412-2DC2-457D-9BB6-808BEA971F25}"/>
              </a:ext>
            </a:extLst>
          </p:cNvPr>
          <p:cNvSpPr txBox="1"/>
          <p:nvPr/>
        </p:nvSpPr>
        <p:spPr>
          <a:xfrm>
            <a:off x="7546530" y="60472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ダッシュ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2CCFA86-F564-4E1D-BFDA-7B7CBD3376D5}"/>
              </a:ext>
            </a:extLst>
          </p:cNvPr>
          <p:cNvSpPr txBox="1"/>
          <p:nvPr/>
        </p:nvSpPr>
        <p:spPr>
          <a:xfrm>
            <a:off x="8716323" y="593491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連打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対決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F264ED-760F-4E00-BF4D-F8275B0E8E50}"/>
              </a:ext>
            </a:extLst>
          </p:cNvPr>
          <p:cNvSpPr txBox="1"/>
          <p:nvPr/>
        </p:nvSpPr>
        <p:spPr>
          <a:xfrm>
            <a:off x="9629396" y="594970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/>
              <a:t>基底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クラス</a:t>
            </a:r>
          </a:p>
        </p:txBody>
      </p:sp>
    </p:spTree>
    <p:extLst>
      <p:ext uri="{BB962C8B-B14F-4D97-AF65-F5344CB8AC3E}">
        <p14:creationId xmlns:p14="http://schemas.microsoft.com/office/powerpoint/2010/main" val="377230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パターンの使用による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可読性の向上②</a:t>
            </a:r>
            <a:endParaRPr lang="en-US" altLang="ja-JP" sz="4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2733216-0C27-44E5-83B5-8C6FDFE7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44" y="164851"/>
            <a:ext cx="1973579" cy="1102265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2114763"/>
            <a:ext cx="10714141" cy="636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Singleton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パターンを使用し、ハンドルの管理をスムーズにしました。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D4462E-98C1-4873-9C2E-06092642E7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731090"/>
            <a:ext cx="4882622" cy="276889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A93AFF-4DD6-49B2-B713-440270554129}"/>
              </a:ext>
            </a:extLst>
          </p:cNvPr>
          <p:cNvSpPr txBox="1"/>
          <p:nvPr/>
        </p:nvSpPr>
        <p:spPr>
          <a:xfrm>
            <a:off x="646111" y="3378202"/>
            <a:ext cx="466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↓画像ハンドルを管理するクラス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64B2935-216B-4417-80F0-8403122660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69" y="3731090"/>
            <a:ext cx="4476221" cy="278453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7DE1F4-2A07-4481-8A05-7C73429CF0F3}"/>
              </a:ext>
            </a:extLst>
          </p:cNvPr>
          <p:cNvSpPr txBox="1"/>
          <p:nvPr/>
        </p:nvSpPr>
        <p:spPr>
          <a:xfrm>
            <a:off x="6663269" y="3395132"/>
            <a:ext cx="414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↓サウンドハンドルを管理するクラス</a:t>
            </a:r>
          </a:p>
        </p:txBody>
      </p:sp>
    </p:spTree>
    <p:extLst>
      <p:ext uri="{BB962C8B-B14F-4D97-AF65-F5344CB8AC3E}">
        <p14:creationId xmlns:p14="http://schemas.microsoft.com/office/powerpoint/2010/main" val="375784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ローカル座標を活用した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カメラ制御①</a:t>
            </a:r>
            <a:endParaRPr lang="en-US" altLang="ja-JP" sz="4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2733216-0C27-44E5-83B5-8C6FDFE7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44" y="164851"/>
            <a:ext cx="1973579" cy="1102265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12243" y="2080895"/>
            <a:ext cx="11418889" cy="1227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1P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から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2P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への方向を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Z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方向とし、カメラのローカル座標を作成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3D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空間を自由に動き回るゲームでのカメラ制御に役立たせることができました。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34840C9-1589-41DE-B71D-C13C372ECE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9" y="3763342"/>
            <a:ext cx="4698686" cy="26419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32BB10E-8FFC-4B0B-BA7E-91B39D46ADC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643" y="3763341"/>
            <a:ext cx="4698689" cy="2641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9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コネクタ: カギ線 17">
            <a:extLst>
              <a:ext uri="{FF2B5EF4-FFF2-40B4-BE49-F238E27FC236}">
                <a16:creationId xmlns:a16="http://schemas.microsoft.com/office/drawing/2014/main" id="{A6EAB8A9-E6F0-411F-9AD4-4717D470E187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7599407" y="5074626"/>
            <a:ext cx="1974890" cy="59541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コネクタ: カギ線 4">
            <a:extLst>
              <a:ext uri="{FF2B5EF4-FFF2-40B4-BE49-F238E27FC236}">
                <a16:creationId xmlns:a16="http://schemas.microsoft.com/office/drawing/2014/main" id="{034B8997-F31B-4241-8F6E-4FCEA3F05BA8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 rot="16200000" flipH="1">
            <a:off x="2998496" y="4384890"/>
            <a:ext cx="595419" cy="197488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ローカル座標を活用した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カメラ制御②</a:t>
            </a:r>
            <a:endParaRPr lang="en-US" altLang="ja-JP" sz="4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2733216-0C27-44E5-83B5-8C6FDFE7D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944" y="164851"/>
            <a:ext cx="1973579" cy="1102265"/>
          </a:xfrm>
          <a:prstGeom prst="rect">
            <a:avLst/>
          </a:prstGeom>
        </p:spPr>
      </p:pic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2114762"/>
            <a:ext cx="10902422" cy="1227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中心の回転度をローカル座標が持っているため、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回転やイージングの演出をする際に役立ちました。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2BEBB5F-BB35-458D-9B38-D7552085A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50" y="4737866"/>
            <a:ext cx="3315757" cy="186435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15D8B1E-93D9-48B1-82CB-24541AB4AA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2" y="3210269"/>
            <a:ext cx="3315757" cy="186435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866A60-9D28-4BFA-80A8-51506086F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418" y="3210269"/>
            <a:ext cx="3315757" cy="186435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8E87F4-B963-409A-A60A-8234F7447703}"/>
              </a:ext>
            </a:extLst>
          </p:cNvPr>
          <p:cNvSpPr txBox="1"/>
          <p:nvPr/>
        </p:nvSpPr>
        <p:spPr>
          <a:xfrm>
            <a:off x="2295241" y="5774283"/>
            <a:ext cx="172354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イージング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02C0ED-3C43-44A0-A481-6E9A92DEE3D7}"/>
              </a:ext>
            </a:extLst>
          </p:cNvPr>
          <p:cNvSpPr txBox="1"/>
          <p:nvPr/>
        </p:nvSpPr>
        <p:spPr>
          <a:xfrm>
            <a:off x="7720334" y="577428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イージング＆回転</a:t>
            </a:r>
          </a:p>
        </p:txBody>
      </p:sp>
    </p:spTree>
    <p:extLst>
      <p:ext uri="{BB962C8B-B14F-4D97-AF65-F5344CB8AC3E}">
        <p14:creationId xmlns:p14="http://schemas.microsoft.com/office/powerpoint/2010/main" val="389186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図 7">
            <a:extLst>
              <a:ext uri="{FF2B5EF4-FFF2-40B4-BE49-F238E27FC236}">
                <a16:creationId xmlns:a16="http://schemas.microsoft.com/office/drawing/2014/main" id="{3EE2C1F0-8C5B-4507-9A85-1F6F13040A6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265" y="1452516"/>
            <a:ext cx="3692045" cy="3952967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B9FFE9-4285-4999-AC20-E4B44ADF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8" y="3091911"/>
            <a:ext cx="5984915" cy="674176"/>
          </a:xfrm>
        </p:spPr>
        <p:txBody>
          <a:bodyPr/>
          <a:lstStyle/>
          <a:p>
            <a:r>
              <a:rPr kumimoji="1" lang="ja-JP" altLang="en-US" sz="4800" b="1" dirty="0">
                <a:solidFill>
                  <a:schemeClr val="tx1"/>
                </a:solidFill>
              </a:rPr>
              <a:t>その他個人製作作品</a:t>
            </a:r>
          </a:p>
        </p:txBody>
      </p:sp>
      <p:pic>
        <p:nvPicPr>
          <p:cNvPr id="3" name="図 2" descr="写真, 水, 記号, 民衆 が含まれている画像&#10;&#10;自動的に生成された説明">
            <a:extLst>
              <a:ext uri="{FF2B5EF4-FFF2-40B4-BE49-F238E27FC236}">
                <a16:creationId xmlns:a16="http://schemas.microsoft.com/office/drawing/2014/main" id="{B18ABC2B-90CB-4660-B321-38B5F2273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28" y="803366"/>
            <a:ext cx="3737812" cy="21016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21CC46E-6C8F-48EF-8E70-FACE8495F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72" y="4031419"/>
            <a:ext cx="3539068" cy="2651227"/>
          </a:xfrm>
          <a:prstGeom prst="rect">
            <a:avLst/>
          </a:prstGeom>
        </p:spPr>
      </p:pic>
      <p:pic>
        <p:nvPicPr>
          <p:cNvPr id="6" name="図 5" descr="QR コード&#10;&#10;自動的に生成された説明">
            <a:extLst>
              <a:ext uri="{FF2B5EF4-FFF2-40B4-BE49-F238E27FC236}">
                <a16:creationId xmlns:a16="http://schemas.microsoft.com/office/drawing/2014/main" id="{F13E9512-FE8C-4A13-87B2-27682C236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99" y="2452450"/>
            <a:ext cx="4114417" cy="23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415FEAF-9C81-4D70-A4C3-0EFF562B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8388">
            <a:off x="-741201" y="3828803"/>
            <a:ext cx="4361391" cy="54517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B9FFE9-4285-4999-AC20-E4B44ADF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883" y="2566173"/>
            <a:ext cx="6564237" cy="1927932"/>
          </a:xfrm>
        </p:spPr>
        <p:txBody>
          <a:bodyPr>
            <a:normAutofit fontScale="90000"/>
          </a:bodyPr>
          <a:lstStyle/>
          <a:p>
            <a:pPr algn="ctr"/>
            <a:r>
              <a:rPr lang="ja-JP" altLang="en-US" sz="13800" b="1" dirty="0"/>
              <a:t>就活作品</a:t>
            </a:r>
            <a:endParaRPr kumimoji="1" lang="ja-JP" altLang="en-US" sz="13800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B4193E0-B5AD-4258-BCC2-46B27FA53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155">
            <a:off x="8499121" y="-2428535"/>
            <a:ext cx="4361392" cy="54517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ED3B44A-A229-457E-9E46-668C815A6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23242">
            <a:off x="-112860" y="-1678289"/>
            <a:ext cx="3679742" cy="45996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430585-05E7-40F6-907A-B09AFA404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9114">
            <a:off x="8395201" y="3933651"/>
            <a:ext cx="3967889" cy="49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75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個人製作</a:t>
            </a:r>
            <a:r>
              <a:rPr kumimoji="1" lang="en-US" altLang="ja-JP" dirty="0"/>
              <a:t>1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6</a:t>
            </a:r>
            <a:r>
              <a:rPr kumimoji="1" lang="ja-JP" altLang="en-US" dirty="0"/>
              <a:t>月</a:t>
            </a:r>
            <a:r>
              <a:rPr lang="en-US" altLang="ja-JP" dirty="0"/>
              <a:t>~8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</a:t>
            </a:r>
            <a:r>
              <a:rPr kumimoji="1" lang="en-US" altLang="ja-JP" dirty="0"/>
              <a:t>KOUMOTTO</a:t>
            </a:r>
          </a:p>
          <a:p>
            <a:r>
              <a:rPr lang="ja-JP" altLang="en-US" dirty="0"/>
              <a:t>ジャンル </a:t>
            </a:r>
            <a:r>
              <a:rPr lang="en-US" altLang="ja-JP" dirty="0"/>
              <a:t>3D</a:t>
            </a:r>
            <a:r>
              <a:rPr lang="ja-JP" altLang="en-US" dirty="0"/>
              <a:t>バトルアクション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C++,DxLib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6</a:t>
            </a:r>
            <a:r>
              <a:rPr kumimoji="1" lang="ja-JP" altLang="en-US" dirty="0"/>
              <a:t>月初旬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8</a:t>
            </a:r>
            <a:r>
              <a:rPr lang="ja-JP" altLang="en-US" dirty="0"/>
              <a:t>月下旬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049668" y="1579676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・初めての</a:t>
            </a:r>
            <a:r>
              <a:rPr lang="en-US" altLang="ja-JP" dirty="0"/>
              <a:t>C++</a:t>
            </a:r>
            <a:r>
              <a:rPr lang="ja-JP" altLang="en-US" dirty="0"/>
              <a:t>での</a:t>
            </a:r>
            <a:r>
              <a:rPr lang="en-US" altLang="ja-JP" dirty="0"/>
              <a:t>3D</a:t>
            </a:r>
            <a:r>
              <a:rPr lang="ja-JP" altLang="en-US" dirty="0"/>
              <a:t>ゲーム制作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・エフェクトの実装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State</a:t>
            </a:r>
            <a:r>
              <a:rPr lang="ja-JP" altLang="en-US" dirty="0"/>
              <a:t>パターン</a:t>
            </a:r>
            <a:endParaRPr lang="en-US" altLang="ja-JP" dirty="0"/>
          </a:p>
        </p:txBody>
      </p:sp>
      <p:pic>
        <p:nvPicPr>
          <p:cNvPr id="6" name="図 5" descr="写真, 水, 記号, 民衆 が含まれている画像&#10;&#10;自動的に生成された説明">
            <a:extLst>
              <a:ext uri="{FF2B5EF4-FFF2-40B4-BE49-F238E27FC236}">
                <a16:creationId xmlns:a16="http://schemas.microsoft.com/office/drawing/2014/main" id="{2B9240C7-7AA0-F539-6467-1696B0A9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8" y="2378166"/>
            <a:ext cx="3737812" cy="2101667"/>
          </a:xfrm>
          <a:prstGeom prst="rect">
            <a:avLst/>
          </a:prstGeom>
        </p:spPr>
      </p:pic>
      <p:pic>
        <p:nvPicPr>
          <p:cNvPr id="8" name="図 7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4D114027-36C6-2B70-CCA3-115D8B158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834" y="4660655"/>
            <a:ext cx="3495286" cy="1965301"/>
          </a:xfrm>
          <a:prstGeom prst="rect">
            <a:avLst/>
          </a:prstGeom>
        </p:spPr>
      </p:pic>
      <p:pic>
        <p:nvPicPr>
          <p:cNvPr id="10" name="図 9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59DFAE37-421D-E05D-E4A6-6485C9D4E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297" y="4663821"/>
            <a:ext cx="3495286" cy="196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9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個人製作</a:t>
            </a:r>
            <a:r>
              <a:rPr lang="en-US" altLang="ja-JP" dirty="0"/>
              <a:t>2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5</a:t>
            </a:r>
            <a:r>
              <a:rPr kumimoji="1" lang="ja-JP" altLang="en-US" dirty="0"/>
              <a:t>月</a:t>
            </a:r>
            <a:r>
              <a:rPr lang="en-US" altLang="ja-JP" dirty="0"/>
              <a:t>~6</a:t>
            </a:r>
            <a:r>
              <a:rPr lang="ja-JP" altLang="en-US" dirty="0"/>
              <a:t>月</a:t>
            </a:r>
            <a:r>
              <a:rPr lang="en-US" altLang="ja-JP" dirty="0"/>
              <a:t>(1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</a:t>
            </a:r>
            <a:r>
              <a:rPr lang="ja-JP" altLang="en-US" dirty="0"/>
              <a:t>どつきあい！！</a:t>
            </a:r>
            <a:endParaRPr kumimoji="1" lang="en-US" altLang="ja-JP" dirty="0"/>
          </a:p>
          <a:p>
            <a:r>
              <a:rPr lang="ja-JP" altLang="en-US" dirty="0"/>
              <a:t>ジャンル </a:t>
            </a:r>
            <a:r>
              <a:rPr lang="en-US" altLang="ja-JP" dirty="0"/>
              <a:t>2.5D</a:t>
            </a:r>
            <a:r>
              <a:rPr lang="ja-JP" altLang="en-US" dirty="0"/>
              <a:t>格闘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C++,DxLib</a:t>
            </a:r>
          </a:p>
          <a:p>
            <a:r>
              <a:rPr lang="ja-JP" altLang="en-US" dirty="0"/>
              <a:t>制作機間 </a:t>
            </a:r>
            <a:r>
              <a:rPr lang="en-US" altLang="ja-JP" dirty="0"/>
              <a:t>1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制作時期</a:t>
            </a:r>
            <a:br>
              <a:rPr kumimoji="1" lang="en-US" altLang="ja-JP" dirty="0"/>
            </a:br>
            <a:r>
              <a:rPr kumimoji="1" lang="en-US" altLang="ja-JP" dirty="0"/>
              <a:t>		</a:t>
            </a:r>
            <a:r>
              <a:rPr kumimoji="1" lang="ja-JP" altLang="en-US" dirty="0"/>
              <a:t> 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lang="en-US" altLang="ja-JP" dirty="0"/>
              <a:t>5</a:t>
            </a:r>
            <a:r>
              <a:rPr kumimoji="1" lang="ja-JP" altLang="en-US" dirty="0"/>
              <a:t>月初旬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6</a:t>
            </a:r>
            <a:r>
              <a:rPr lang="ja-JP" altLang="en-US" dirty="0"/>
              <a:t>月初旬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049668" y="1579676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・初めての</a:t>
            </a:r>
            <a:r>
              <a:rPr lang="en-US" altLang="ja-JP" dirty="0"/>
              <a:t>2.5D</a:t>
            </a:r>
            <a:r>
              <a:rPr lang="ja-JP" altLang="en-US" dirty="0"/>
              <a:t>ゲーム制作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C++</a:t>
            </a:r>
            <a:r>
              <a:rPr lang="ja-JP" altLang="en-US" dirty="0"/>
              <a:t>での</a:t>
            </a:r>
            <a:r>
              <a:rPr lang="en-US" altLang="ja-JP" dirty="0"/>
              <a:t>3D</a:t>
            </a:r>
            <a:r>
              <a:rPr lang="ja-JP" altLang="en-US" dirty="0"/>
              <a:t>モデルの制御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・カメラの実装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AB9FB7F-E8E2-479B-98D5-EC0FA990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065" y="2075619"/>
            <a:ext cx="3275937" cy="245410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1BABA6D-FA33-4139-9B2D-7F3D0F088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67" y="4572061"/>
            <a:ext cx="2805699" cy="209939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BC7EAC2-934C-46E8-94CF-5C2B7DA56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8" y="4572061"/>
            <a:ext cx="2805699" cy="21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ABF69-05F1-A5AD-346E-322A8892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B0F2BD-6E1F-3FD0-B016-378458B0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個人製作</a:t>
            </a:r>
            <a:r>
              <a:rPr kumimoji="1" lang="en-US" altLang="ja-JP" dirty="0"/>
              <a:t>3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2023</a:t>
            </a:r>
            <a:r>
              <a:rPr kumimoji="1" lang="ja-JP" altLang="en-US" dirty="0"/>
              <a:t>年</a:t>
            </a:r>
            <a:r>
              <a:rPr lang="en-US" altLang="ja-JP" dirty="0"/>
              <a:t>11</a:t>
            </a:r>
            <a:r>
              <a:rPr kumimoji="1" lang="ja-JP" altLang="en-US" dirty="0"/>
              <a:t>月</a:t>
            </a:r>
            <a:r>
              <a:rPr lang="en-US" altLang="ja-JP" dirty="0"/>
              <a:t>~2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E6C8AA-761C-268D-6ECE-5148BE27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姫とサル</a:t>
            </a:r>
            <a:endParaRPr kumimoji="1" lang="en-US" altLang="ja-JP" dirty="0"/>
          </a:p>
          <a:p>
            <a:r>
              <a:rPr lang="ja-JP" altLang="en-US" dirty="0"/>
              <a:t>ジャンル </a:t>
            </a:r>
            <a:r>
              <a:rPr lang="en-US" altLang="ja-JP" dirty="0"/>
              <a:t>2D</a:t>
            </a:r>
            <a:r>
              <a:rPr lang="ja-JP" altLang="en-US" dirty="0"/>
              <a:t>ディフェンスアクション</a:t>
            </a:r>
            <a:endParaRPr lang="en-US" altLang="ja-JP" dirty="0"/>
          </a:p>
          <a:p>
            <a:r>
              <a:rPr kumimoji="1" lang="ja-JP" altLang="en-US" dirty="0"/>
              <a:t>開発環境　</a:t>
            </a:r>
            <a:r>
              <a:rPr kumimoji="1" lang="en-US" altLang="ja-JP" dirty="0"/>
              <a:t>C++,DxLib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2023</a:t>
            </a:r>
            <a:r>
              <a:rPr kumimoji="1" lang="ja-JP" altLang="en-US" dirty="0"/>
              <a:t>年</a:t>
            </a:r>
            <a:r>
              <a:rPr lang="en-US" altLang="ja-JP" dirty="0"/>
              <a:t>11</a:t>
            </a:r>
            <a:r>
              <a:rPr kumimoji="1" lang="ja-JP" altLang="en-US" dirty="0"/>
              <a:t>月下旬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2</a:t>
            </a:r>
            <a:r>
              <a:rPr lang="ja-JP" altLang="en-US" dirty="0"/>
              <a:t>月中旬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8CADF29F-5429-5EB6-A91A-F7B1CBF22ECA}"/>
              </a:ext>
            </a:extLst>
          </p:cNvPr>
          <p:cNvSpPr txBox="1">
            <a:spLocks/>
          </p:cNvSpPr>
          <p:nvPr/>
        </p:nvSpPr>
        <p:spPr>
          <a:xfrm>
            <a:off x="5348472" y="1651307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・初めてのゲーム制作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・セーブデータの作成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・外部データ読み込み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・見た目にこだわる</a:t>
            </a:r>
            <a:endParaRPr lang="en-US" altLang="ja-JP" dirty="0"/>
          </a:p>
        </p:txBody>
      </p:sp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519836AC-ED10-79AE-9A01-6444B14A1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99" y="2062476"/>
            <a:ext cx="3550199" cy="1996178"/>
          </a:xfrm>
          <a:prstGeom prst="rect">
            <a:avLst/>
          </a:prstGeom>
        </p:spPr>
      </p:pic>
      <p:pic>
        <p:nvPicPr>
          <p:cNvPr id="11" name="図 10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06B1BCA9-4CFC-54CA-419F-A943504BF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8" y="4556441"/>
            <a:ext cx="3627277" cy="2039516"/>
          </a:xfrm>
          <a:prstGeom prst="rect">
            <a:avLst/>
          </a:prstGeom>
        </p:spPr>
      </p:pic>
      <p:pic>
        <p:nvPicPr>
          <p:cNvPr id="13" name="図 1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38451BC-00BD-AFE8-5EFA-E65552A8B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77" y="4556443"/>
            <a:ext cx="3550199" cy="1996178"/>
          </a:xfrm>
          <a:prstGeom prst="rect">
            <a:avLst/>
          </a:prstGeom>
        </p:spPr>
      </p:pic>
      <p:pic>
        <p:nvPicPr>
          <p:cNvPr id="15" name="図 14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8B0B06CE-8A14-882F-0DFF-678695546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34" y="4556441"/>
            <a:ext cx="3550199" cy="199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図 12">
            <a:extLst>
              <a:ext uri="{FF2B5EF4-FFF2-40B4-BE49-F238E27FC236}">
                <a16:creationId xmlns:a16="http://schemas.microsoft.com/office/drawing/2014/main" id="{E400DFA4-6562-4E98-8133-67544A339C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96" y="4213302"/>
            <a:ext cx="4103855" cy="2309359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3D6AAAE6-74FC-4B4D-B894-7B83DDBE520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4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2076" y="1225746"/>
            <a:ext cx="3540287" cy="4539115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B9FFE9-4285-4999-AC20-E4B44ADF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82" y="3091911"/>
            <a:ext cx="6449000" cy="674176"/>
          </a:xfrm>
        </p:spPr>
        <p:txBody>
          <a:bodyPr/>
          <a:lstStyle/>
          <a:p>
            <a:r>
              <a:rPr kumimoji="1" lang="ja-JP" altLang="en-US" sz="4800" b="1" dirty="0">
                <a:solidFill>
                  <a:schemeClr val="tx1"/>
                </a:solidFill>
              </a:rPr>
              <a:t>その他チーム製作作品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54EC402-B984-467C-BE79-FBE859FBC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97" y="640831"/>
            <a:ext cx="4103855" cy="23108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E734948-9177-4880-997F-2D827716F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4" y="2427067"/>
            <a:ext cx="4112492" cy="23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6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チーム制作</a:t>
            </a:r>
            <a:r>
              <a:rPr kumimoji="1" lang="en-US" altLang="ja-JP" dirty="0"/>
              <a:t>1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5</a:t>
            </a:r>
            <a:r>
              <a:rPr kumimoji="1" lang="ja-JP" altLang="en-US" dirty="0"/>
              <a:t>月</a:t>
            </a:r>
            <a:r>
              <a:rPr lang="en-US" altLang="ja-JP" dirty="0"/>
              <a:t>~7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</a:t>
            </a:r>
            <a:r>
              <a:rPr lang="ja-JP" altLang="en-US" dirty="0"/>
              <a:t>ふぁーむでぃふぇんす！</a:t>
            </a:r>
            <a:endParaRPr lang="en-US" altLang="ja-JP" dirty="0"/>
          </a:p>
          <a:p>
            <a:r>
              <a:rPr lang="ja-JP" altLang="en-US" dirty="0"/>
              <a:t>ジャンル ３</a:t>
            </a:r>
            <a:r>
              <a:rPr lang="en-US" altLang="ja-JP" dirty="0"/>
              <a:t>D</a:t>
            </a:r>
            <a:r>
              <a:rPr lang="ja-JP" altLang="en-US" dirty="0"/>
              <a:t>ディフェンスアクション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C#,Unity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担当　　キャラクターの挙動</a:t>
            </a:r>
            <a:r>
              <a:rPr kumimoji="1" lang="en-US" altLang="ja-JP" dirty="0"/>
              <a:t>,</a:t>
            </a:r>
            <a:r>
              <a:rPr kumimoji="1" lang="ja-JP" altLang="en-US" dirty="0"/>
              <a:t>一部</a:t>
            </a:r>
            <a:r>
              <a:rPr kumimoji="1" lang="en-US" altLang="ja-JP" dirty="0"/>
              <a:t>UI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2024</a:t>
            </a:r>
            <a:r>
              <a:rPr kumimoji="1" lang="ja-JP" altLang="en-US" dirty="0"/>
              <a:t>年</a:t>
            </a:r>
            <a:r>
              <a:rPr lang="en-US" altLang="ja-JP" dirty="0"/>
              <a:t>5</a:t>
            </a:r>
            <a:r>
              <a:rPr kumimoji="1" lang="ja-JP" altLang="en-US" dirty="0"/>
              <a:t>月初旬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7</a:t>
            </a:r>
            <a:r>
              <a:rPr lang="ja-JP" altLang="en-US" dirty="0"/>
              <a:t>月下旬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379286" y="1579676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C</a:t>
            </a:r>
            <a:r>
              <a:rPr lang="ja-JP" altLang="en-US" dirty="0"/>
              <a:t>＃でのキャラクターの制御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・チームリーダーの経験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・後輩指導のノウハウ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・進捗管理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1E8ADD-18C8-4357-AC70-7B5AD87AD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267" y="2451160"/>
            <a:ext cx="3602768" cy="202867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223877B-6EBF-4346-943E-4E78CB72B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36" y="4662805"/>
            <a:ext cx="3602768" cy="204076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C495190-31FD-458D-B0CE-E4F81E9C7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174" y="4678671"/>
            <a:ext cx="3602768" cy="20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15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41CC19F-173E-43D5-8222-A05D709F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267" y="2451159"/>
            <a:ext cx="3610350" cy="20286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67707" cy="766482"/>
          </a:xfrm>
        </p:spPr>
        <p:txBody>
          <a:bodyPr/>
          <a:lstStyle/>
          <a:p>
            <a:r>
              <a:rPr kumimoji="1" lang="ja-JP" altLang="en-US" dirty="0"/>
              <a:t>チーム制作</a:t>
            </a:r>
            <a:r>
              <a:rPr kumimoji="1" lang="en-US" altLang="ja-JP" dirty="0"/>
              <a:t>2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2023</a:t>
            </a:r>
            <a:r>
              <a:rPr kumimoji="1" lang="ja-JP" altLang="en-US" dirty="0"/>
              <a:t>年</a:t>
            </a:r>
            <a:r>
              <a:rPr lang="en-US" altLang="ja-JP" dirty="0"/>
              <a:t>9</a:t>
            </a:r>
            <a:r>
              <a:rPr kumimoji="1" lang="ja-JP" altLang="en-US" dirty="0"/>
              <a:t>月</a:t>
            </a:r>
            <a:r>
              <a:rPr lang="en-US" altLang="ja-JP" dirty="0"/>
              <a:t>~12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 </a:t>
            </a:r>
            <a:r>
              <a:rPr lang="ja-JP" altLang="en-US" dirty="0"/>
              <a:t>キツネたろう二世の大冒険</a:t>
            </a:r>
            <a:endParaRPr lang="en-US" altLang="ja-JP" dirty="0"/>
          </a:p>
          <a:p>
            <a:r>
              <a:rPr lang="ja-JP" altLang="en-US" dirty="0"/>
              <a:t>ジャンル３</a:t>
            </a:r>
            <a:r>
              <a:rPr lang="en-US" altLang="ja-JP" dirty="0"/>
              <a:t>D</a:t>
            </a:r>
            <a:r>
              <a:rPr lang="ja-JP" altLang="en-US" dirty="0"/>
              <a:t>パズルアクション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C#,Unity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担当　　</a:t>
            </a:r>
            <a:r>
              <a:rPr lang="ja-JP" altLang="en-US" dirty="0"/>
              <a:t> 一部ステージ、ギミック作成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2023</a:t>
            </a:r>
            <a:r>
              <a:rPr kumimoji="1" lang="ja-JP" altLang="en-US" dirty="0"/>
              <a:t>年</a:t>
            </a:r>
            <a:r>
              <a:rPr kumimoji="1" lang="en-US" altLang="ja-JP" dirty="0"/>
              <a:t>9</a:t>
            </a:r>
            <a:r>
              <a:rPr kumimoji="1" lang="ja-JP" altLang="en-US" dirty="0"/>
              <a:t>月中旬</a:t>
            </a:r>
            <a:r>
              <a:rPr lang="en-US" altLang="ja-JP" dirty="0"/>
              <a:t>~2023</a:t>
            </a:r>
            <a:r>
              <a:rPr lang="ja-JP" altLang="en-US" dirty="0"/>
              <a:t>年</a:t>
            </a:r>
            <a:r>
              <a:rPr lang="en-US" altLang="ja-JP" dirty="0"/>
              <a:t>12</a:t>
            </a:r>
            <a:r>
              <a:rPr lang="ja-JP" altLang="en-US" dirty="0"/>
              <a:t>月初旬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351578" y="1579677"/>
            <a:ext cx="5449889" cy="218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・コミュニケーション能力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・上下関係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・多職種との連携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470F722-0129-42AF-A9AF-D8EFB328F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6" y="4678671"/>
            <a:ext cx="3602768" cy="202474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22A7787-51DD-45CC-B880-D1ED0A61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77" y="4678671"/>
            <a:ext cx="3602768" cy="20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2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67707" cy="766482"/>
          </a:xfrm>
        </p:spPr>
        <p:txBody>
          <a:bodyPr/>
          <a:lstStyle/>
          <a:p>
            <a:r>
              <a:rPr kumimoji="1" lang="ja-JP" altLang="en-US" dirty="0"/>
              <a:t>チーム制作</a:t>
            </a:r>
            <a:r>
              <a:rPr kumimoji="1" lang="en-US" altLang="ja-JP" dirty="0"/>
              <a:t>3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2023</a:t>
            </a:r>
            <a:r>
              <a:rPr kumimoji="1" lang="ja-JP" altLang="en-US" dirty="0"/>
              <a:t>年</a:t>
            </a:r>
            <a:r>
              <a:rPr kumimoji="1" lang="en-US" altLang="ja-JP" dirty="0"/>
              <a:t>7</a:t>
            </a:r>
            <a:r>
              <a:rPr kumimoji="1" lang="ja-JP" altLang="en-US" dirty="0"/>
              <a:t>月</a:t>
            </a:r>
            <a:r>
              <a:rPr lang="en-US" altLang="ja-JP" dirty="0"/>
              <a:t>~9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  ボッチサバイバー</a:t>
            </a:r>
            <a:endParaRPr lang="en-US" altLang="ja-JP" dirty="0"/>
          </a:p>
          <a:p>
            <a:r>
              <a:rPr lang="ja-JP" altLang="en-US" dirty="0"/>
              <a:t>ジャンル </a:t>
            </a:r>
            <a:r>
              <a:rPr lang="en-US" altLang="ja-JP" dirty="0"/>
              <a:t>2D</a:t>
            </a:r>
            <a:r>
              <a:rPr lang="ja-JP" altLang="en-US" dirty="0"/>
              <a:t>アクション</a:t>
            </a:r>
            <a:endParaRPr lang="en-US" altLang="ja-JP" dirty="0"/>
          </a:p>
          <a:p>
            <a:r>
              <a:rPr kumimoji="1" lang="ja-JP" altLang="en-US" dirty="0"/>
              <a:t>開発環境  </a:t>
            </a:r>
            <a:r>
              <a:rPr kumimoji="1" lang="en-US" altLang="ja-JP" dirty="0" err="1"/>
              <a:t>C#,Unity</a:t>
            </a:r>
            <a:endParaRPr kumimoji="1" lang="en-US" altLang="ja-JP" dirty="0"/>
          </a:p>
          <a:p>
            <a:r>
              <a:rPr lang="ja-JP" altLang="en-US" dirty="0"/>
              <a:t>制作機種 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担当　　 </a:t>
            </a:r>
            <a:r>
              <a:rPr lang="ja-JP" altLang="en-US" dirty="0"/>
              <a:t> プレイヤー、エネミー、攻撃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2023</a:t>
            </a:r>
            <a:r>
              <a:rPr kumimoji="1" lang="ja-JP" altLang="en-US" dirty="0"/>
              <a:t>年</a:t>
            </a:r>
            <a:r>
              <a:rPr kumimoji="1" lang="en-US" altLang="ja-JP" dirty="0"/>
              <a:t>9</a:t>
            </a:r>
            <a:r>
              <a:rPr kumimoji="1" lang="ja-JP" altLang="en-US" dirty="0"/>
              <a:t>月中旬</a:t>
            </a:r>
            <a:r>
              <a:rPr lang="en-US" altLang="ja-JP" dirty="0"/>
              <a:t>~2023</a:t>
            </a:r>
            <a:r>
              <a:rPr lang="ja-JP" altLang="en-US" dirty="0"/>
              <a:t>年</a:t>
            </a:r>
            <a:r>
              <a:rPr lang="en-US" altLang="ja-JP" dirty="0"/>
              <a:t>12</a:t>
            </a:r>
            <a:r>
              <a:rPr lang="ja-JP" altLang="en-US" dirty="0"/>
              <a:t>月初旬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351578" y="1579677"/>
            <a:ext cx="5449889" cy="218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・コミュニケーション能力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・上下関係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・多職種との連携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8029374-5322-4875-8C88-75198690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72" y="2455894"/>
            <a:ext cx="3889543" cy="21887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40621E-4C15-4C69-B8DA-16D1A6902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645752"/>
            <a:ext cx="3412067" cy="191616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67B57F0-847B-442A-A8BC-E6318179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29" y="4644654"/>
            <a:ext cx="3412067" cy="19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897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53" y="368052"/>
            <a:ext cx="9404723" cy="1400530"/>
          </a:xfrm>
        </p:spPr>
        <p:txBody>
          <a:bodyPr/>
          <a:lstStyle/>
          <a:p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就活作品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12" y="1426384"/>
            <a:ext cx="3934355" cy="5321549"/>
          </a:xfrm>
        </p:spPr>
        <p:txBody>
          <a:bodyPr>
            <a:normAutofit/>
          </a:bodyPr>
          <a:lstStyle/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作品名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デカヘッド</a:t>
            </a: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ジャンル</a:t>
            </a:r>
            <a:r>
              <a:rPr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 	3D</a:t>
            </a:r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格闘ゲーム</a:t>
            </a: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開発環境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C++,DxLib</a:t>
            </a:r>
          </a:p>
          <a:p>
            <a:pPr>
              <a:lnSpc>
                <a:spcPts val="800"/>
              </a:lnSpc>
            </a:pP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対応機種  </a:t>
            </a:r>
            <a:r>
              <a:rPr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Windows</a:t>
            </a: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制作期間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4</a:t>
            </a:r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か月</a:t>
            </a: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制作時期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2024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年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10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月</a:t>
            </a:r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～</a:t>
            </a: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制作人数  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1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人</a:t>
            </a: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51C3B5C-0210-41E3-BCD9-54856A467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32" y="4881281"/>
            <a:ext cx="1392524" cy="139252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4B27A3-53BE-4C77-BC97-F11D74DCDFC8}"/>
              </a:ext>
            </a:extLst>
          </p:cNvPr>
          <p:cNvSpPr txBox="1"/>
          <p:nvPr/>
        </p:nvSpPr>
        <p:spPr>
          <a:xfrm>
            <a:off x="8775928" y="622222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GitHub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26C5EB6-D978-41BB-A44A-247009820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46" y="4881281"/>
            <a:ext cx="1392524" cy="139252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683DD19-224F-4C10-8FF3-4AFFF0343590}"/>
              </a:ext>
            </a:extLst>
          </p:cNvPr>
          <p:cNvSpPr txBox="1"/>
          <p:nvPr/>
        </p:nvSpPr>
        <p:spPr>
          <a:xfrm>
            <a:off x="5654062" y="622222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YouTube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9256EE1-1818-475D-B38D-ED4FE5EF8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68" y="1180081"/>
            <a:ext cx="6261829" cy="352085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0A9DB23-7F74-4892-9E37-00C9159C3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656" y="207185"/>
            <a:ext cx="1973579" cy="11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デカヘッド　ゲーム概要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ジャンル</a:t>
            </a:r>
            <a:r>
              <a:rPr kumimoji="1"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:3D</a:t>
            </a:r>
            <a:r>
              <a:rPr kumimoji="1"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格闘ゲーム</a:t>
            </a:r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地上と空中を自在に動き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エネルギー弾や近接攻撃などを駆使して戦う</a:t>
            </a:r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9ED444-0CA2-423C-8EA0-4D861F493AE8}"/>
              </a:ext>
            </a:extLst>
          </p:cNvPr>
          <p:cNvSpPr txBox="1"/>
          <p:nvPr/>
        </p:nvSpPr>
        <p:spPr>
          <a:xfrm>
            <a:off x="9832768" y="2296770"/>
            <a:ext cx="1769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←格闘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F2FA163-C370-45A4-9D49-8634EEEBE24F}"/>
              </a:ext>
            </a:extLst>
          </p:cNvPr>
          <p:cNvSpPr txBox="1"/>
          <p:nvPr/>
        </p:nvSpPr>
        <p:spPr>
          <a:xfrm>
            <a:off x="4690753" y="5215655"/>
            <a:ext cx="313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遠距離攻撃→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AFA3D48-4C20-466F-9DA0-5B1E581F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89" y="1178686"/>
            <a:ext cx="3590137" cy="27691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AD31040-0AF9-4858-84FD-58584BCEF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12" y="4391370"/>
            <a:ext cx="4021687" cy="217068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CCEC5AD-33CF-4C02-8400-9B8C8C226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656" y="207185"/>
            <a:ext cx="1973579" cy="11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9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E8D2407-4A4C-4716-80B8-E285C5B54B0B}"/>
              </a:ext>
            </a:extLst>
          </p:cNvPr>
          <p:cNvSpPr/>
          <p:nvPr/>
        </p:nvSpPr>
        <p:spPr>
          <a:xfrm>
            <a:off x="646111" y="2253439"/>
            <a:ext cx="4882622" cy="4195481"/>
          </a:xfrm>
          <a:prstGeom prst="rect">
            <a:avLst/>
          </a:prstGeom>
          <a:noFill/>
          <a:ln w="76200">
            <a:solidFill>
              <a:srgbClr val="EA6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CFB3F49F-89A8-4D27-B5A0-0E349D3161D8}"/>
              </a:ext>
            </a:extLst>
          </p:cNvPr>
          <p:cNvSpPr/>
          <p:nvPr/>
        </p:nvSpPr>
        <p:spPr>
          <a:xfrm>
            <a:off x="652172" y="1916045"/>
            <a:ext cx="2453759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33508"/>
            <a:ext cx="9404723" cy="1400530"/>
          </a:xfrm>
        </p:spPr>
        <p:txBody>
          <a:bodyPr/>
          <a:lstStyle/>
          <a:p>
            <a:r>
              <a:rPr kumimoji="1"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こだわりポイント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C137F98-D070-426C-B1B3-BA4AB427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1" y="2330831"/>
            <a:ext cx="4755621" cy="4031125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r>
              <a:rPr lang="ja-JP" altLang="en-US" sz="2800" dirty="0"/>
              <a:t>ダイナミックな</a:t>
            </a:r>
            <a:br>
              <a:rPr lang="en-US" altLang="ja-JP" sz="2800" dirty="0"/>
            </a:br>
            <a:r>
              <a:rPr lang="ja-JP" altLang="en-US" sz="2800" dirty="0"/>
              <a:t>　　　カメラワーク！</a:t>
            </a:r>
            <a:br>
              <a:rPr lang="en-US" altLang="ja-JP" sz="2800" dirty="0"/>
            </a:br>
            <a:r>
              <a:rPr lang="en-US" altLang="ja-JP" sz="2800" dirty="0"/>
              <a:t>			</a:t>
            </a:r>
          </a:p>
          <a:p>
            <a:r>
              <a:rPr lang="ja-JP" altLang="en-US" sz="2800" dirty="0"/>
              <a:t>大迫力でド派手な演出！</a:t>
            </a:r>
            <a:endParaRPr lang="en-US" altLang="ja-JP" sz="2800" dirty="0"/>
          </a:p>
          <a:p>
            <a:endParaRPr lang="en-US" altLang="ja-JP" sz="2800" dirty="0"/>
          </a:p>
          <a:p>
            <a:r>
              <a:rPr lang="ja-JP" altLang="en-US" sz="2800" dirty="0"/>
              <a:t>手に汗握る駆け引き！</a:t>
            </a:r>
            <a:endParaRPr lang="en-US" altLang="ja-JP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3B3C5A-2DBC-4A77-9CFE-EA749D759D8C}"/>
              </a:ext>
            </a:extLst>
          </p:cNvPr>
          <p:cNvSpPr txBox="1"/>
          <p:nvPr/>
        </p:nvSpPr>
        <p:spPr>
          <a:xfrm>
            <a:off x="864702" y="19931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面白くするために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6D43BB2-2008-42E4-93D7-E7C02118B74D}"/>
              </a:ext>
            </a:extLst>
          </p:cNvPr>
          <p:cNvSpPr/>
          <p:nvPr/>
        </p:nvSpPr>
        <p:spPr>
          <a:xfrm>
            <a:off x="6234111" y="2253439"/>
            <a:ext cx="4882622" cy="4195481"/>
          </a:xfrm>
          <a:prstGeom prst="rect">
            <a:avLst/>
          </a:prstGeom>
          <a:noFill/>
          <a:ln w="76200">
            <a:solidFill>
              <a:srgbClr val="EA6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AA22E8FC-F4B3-479A-8208-9664C87A2896}"/>
              </a:ext>
            </a:extLst>
          </p:cNvPr>
          <p:cNvSpPr/>
          <p:nvPr/>
        </p:nvSpPr>
        <p:spPr>
          <a:xfrm>
            <a:off x="6240172" y="1916045"/>
            <a:ext cx="2453759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コンテンツ プレースホルダー 5">
            <a:extLst>
              <a:ext uri="{FF2B5EF4-FFF2-40B4-BE49-F238E27FC236}">
                <a16:creationId xmlns:a16="http://schemas.microsoft.com/office/drawing/2014/main" id="{09363855-24F5-4164-9F1F-320ACC6E4934}"/>
              </a:ext>
            </a:extLst>
          </p:cNvPr>
          <p:cNvSpPr txBox="1">
            <a:spLocks/>
          </p:cNvSpPr>
          <p:nvPr/>
        </p:nvSpPr>
        <p:spPr>
          <a:xfrm>
            <a:off x="6293379" y="2166475"/>
            <a:ext cx="5331354" cy="4484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ja-JP" dirty="0"/>
          </a:p>
          <a:p>
            <a:r>
              <a:rPr lang="ja-JP" altLang="en-US" sz="2800" dirty="0"/>
              <a:t>適切な情報を</a:t>
            </a:r>
            <a:br>
              <a:rPr lang="en-US" altLang="ja-JP" sz="2800" dirty="0"/>
            </a:br>
            <a:r>
              <a:rPr lang="en-US" altLang="ja-JP" sz="2800" dirty="0"/>
              <a:t>			   </a:t>
            </a:r>
            <a:r>
              <a:rPr lang="ja-JP" altLang="en-US" sz="2800" dirty="0"/>
              <a:t>外部ファイル化</a:t>
            </a:r>
            <a:endParaRPr lang="en-US" altLang="ja-JP" sz="2800" dirty="0"/>
          </a:p>
          <a:p>
            <a:pPr>
              <a:lnSpc>
                <a:spcPts val="1200"/>
              </a:lnSpc>
            </a:pPr>
            <a:endParaRPr lang="en-US" altLang="ja-JP" sz="2800" dirty="0"/>
          </a:p>
          <a:p>
            <a:r>
              <a:rPr lang="ja-JP" altLang="en-US" sz="2800" dirty="0"/>
              <a:t>パターンの使用に　</a:t>
            </a:r>
            <a:r>
              <a:rPr lang="en-US" altLang="ja-JP" sz="2800" dirty="0"/>
              <a:t>					</a:t>
            </a:r>
            <a:r>
              <a:rPr lang="ja-JP" altLang="en-US" sz="2800" dirty="0"/>
              <a:t>  </a:t>
            </a:r>
            <a:r>
              <a:rPr lang="en-US" altLang="ja-JP" sz="2800" dirty="0"/>
              <a:t>		</a:t>
            </a:r>
            <a:r>
              <a:rPr lang="ja-JP" altLang="en-US" sz="2800" dirty="0"/>
              <a:t>よる可読性の向上</a:t>
            </a:r>
            <a:endParaRPr lang="en-US" altLang="ja-JP" sz="2800" dirty="0"/>
          </a:p>
          <a:p>
            <a:pPr>
              <a:lnSpc>
                <a:spcPts val="1300"/>
              </a:lnSpc>
            </a:pPr>
            <a:endParaRPr lang="en-US" altLang="ja-JP" sz="2800" dirty="0"/>
          </a:p>
          <a:p>
            <a:r>
              <a:rPr lang="ja-JP" altLang="en-US" sz="2800" dirty="0"/>
              <a:t>ローカル座標を</a:t>
            </a:r>
            <a:br>
              <a:rPr lang="en-US" altLang="ja-JP" sz="2800" dirty="0"/>
            </a:br>
            <a:r>
              <a:rPr lang="en-US" altLang="ja-JP" sz="2800" dirty="0"/>
              <a:t>	</a:t>
            </a:r>
            <a:r>
              <a:rPr lang="ja-JP" altLang="en-US" sz="2800" dirty="0"/>
              <a:t>　活用したカメラの制御</a:t>
            </a:r>
            <a:endParaRPr lang="en-US" altLang="ja-JP" sz="2800" dirty="0"/>
          </a:p>
          <a:p>
            <a:pPr marL="0" indent="0">
              <a:lnSpc>
                <a:spcPts val="1200"/>
              </a:lnSpc>
              <a:buNone/>
            </a:pPr>
            <a:endParaRPr lang="en-US" altLang="ja-JP" sz="3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1C0678A-68DB-4141-B1C4-F38E91D3CF02}"/>
              </a:ext>
            </a:extLst>
          </p:cNvPr>
          <p:cNvSpPr txBox="1"/>
          <p:nvPr/>
        </p:nvSpPr>
        <p:spPr>
          <a:xfrm>
            <a:off x="6452702" y="19931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技術的なこだわり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2A8BF0E8-B581-48A5-AAE8-91A89C9FB1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484" y="1522974"/>
            <a:ext cx="1397046" cy="146689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BC58346-707E-4937-A4D7-14F1685652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03" y="1320857"/>
            <a:ext cx="1313830" cy="1614748"/>
          </a:xfrm>
          <a:prstGeom prst="rect">
            <a:avLst/>
          </a:prstGeom>
        </p:spPr>
      </p:pic>
      <p:pic>
        <p:nvPicPr>
          <p:cNvPr id="30" name="図 29">
            <a:extLst>
              <a:ext uri="{FF2B5EF4-FFF2-40B4-BE49-F238E27FC236}">
                <a16:creationId xmlns:a16="http://schemas.microsoft.com/office/drawing/2014/main" id="{6AB11007-60B1-4E0C-8B66-7B33AC58A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656" y="207185"/>
            <a:ext cx="1973579" cy="11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76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2F118A47-CE25-4622-B07F-6CCDE28D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9" y="2297500"/>
            <a:ext cx="4024743" cy="2263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71" y="215211"/>
            <a:ext cx="9404723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ダイナミックなカメラワーク！①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71" y="1416827"/>
            <a:ext cx="7172696" cy="2183307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とにかく画面をド派手にするために、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カメラワークにとことんこだわりました。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781D65F-8CD7-4EED-85B7-1815320A8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17" y="207184"/>
            <a:ext cx="1973579" cy="1102265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B0D4BD3B-413A-4F08-8719-C098489CBD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22" y="4187843"/>
            <a:ext cx="4024740" cy="226299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6E23585C-E567-47A1-BD9B-D92D1D0D979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34" y="2803763"/>
            <a:ext cx="4024739" cy="225880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27F69C2-C05B-48D8-9830-A00F1D81943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1" y="4309673"/>
            <a:ext cx="4024740" cy="2262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1E9B97AE-8EFE-441E-B244-0B161B97A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94" y="4208729"/>
            <a:ext cx="4250269" cy="238980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E7F9676-0C08-40AC-9533-5746E84F3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395643"/>
            <a:ext cx="4250267" cy="23898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ダイナミックなカメラワーク！②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525" y="2640274"/>
            <a:ext cx="5477223" cy="100886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瞬間移動の際に一瞬だけカメラを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その場に残すように実装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7" name="矢印: 上 6">
            <a:extLst>
              <a:ext uri="{FF2B5EF4-FFF2-40B4-BE49-F238E27FC236}">
                <a16:creationId xmlns:a16="http://schemas.microsoft.com/office/drawing/2014/main" id="{589BC83B-17EB-4A45-A610-418BB795E644}"/>
              </a:ext>
            </a:extLst>
          </p:cNvPr>
          <p:cNvSpPr/>
          <p:nvPr/>
        </p:nvSpPr>
        <p:spPr>
          <a:xfrm rot="9207653">
            <a:off x="9229157" y="3540428"/>
            <a:ext cx="746325" cy="913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CE314-076F-40B2-899D-6EB4B2BE43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17" y="207184"/>
            <a:ext cx="1973579" cy="1102265"/>
          </a:xfrm>
          <a:prstGeom prst="rect">
            <a:avLst/>
          </a:prstGeom>
        </p:spPr>
      </p:pic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5AB0C6E6-E577-4357-89AD-87324D947DC7}"/>
              </a:ext>
            </a:extLst>
          </p:cNvPr>
          <p:cNvSpPr txBox="1">
            <a:spLocks/>
          </p:cNvSpPr>
          <p:nvPr/>
        </p:nvSpPr>
        <p:spPr>
          <a:xfrm>
            <a:off x="883321" y="4208729"/>
            <a:ext cx="6535808" cy="1072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その結果、スピード感を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演出することができました。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887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F30C139-1000-42DC-AE97-B29BDA982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19" y="4204716"/>
            <a:ext cx="4250270" cy="238980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ダイナミックなカメラワーク！③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77" y="1517698"/>
            <a:ext cx="10927112" cy="1289616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一定条件で発生する連打バトルをイージングと回転を使い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ド迫力なカメラワークにすることができました。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F3DCE314-076F-40B2-899D-6EB4B2BE43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17" y="207184"/>
            <a:ext cx="1973579" cy="1102265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44A8419C-8811-4CB8-8161-B4C8D89A7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4" y="2706851"/>
            <a:ext cx="4250270" cy="2389808"/>
          </a:xfrm>
          <a:prstGeom prst="rect">
            <a:avLst/>
          </a:prstGeom>
        </p:spPr>
      </p:pic>
      <p:sp>
        <p:nvSpPr>
          <p:cNvPr id="7" name="矢印: 上 6">
            <a:extLst>
              <a:ext uri="{FF2B5EF4-FFF2-40B4-BE49-F238E27FC236}">
                <a16:creationId xmlns:a16="http://schemas.microsoft.com/office/drawing/2014/main" id="{589BC83B-17EB-4A45-A610-418BB795E644}"/>
              </a:ext>
            </a:extLst>
          </p:cNvPr>
          <p:cNvSpPr/>
          <p:nvPr/>
        </p:nvSpPr>
        <p:spPr>
          <a:xfrm rot="7350700">
            <a:off x="4060192" y="4639998"/>
            <a:ext cx="746325" cy="913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334168E-599B-4512-B6BB-02E4C97FE3B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54" y="2614945"/>
            <a:ext cx="4250270" cy="2389808"/>
          </a:xfrm>
          <a:prstGeom prst="rect">
            <a:avLst/>
          </a:prstGeom>
        </p:spPr>
      </p:pic>
      <p:sp>
        <p:nvSpPr>
          <p:cNvPr id="15" name="矢印: 上 14">
            <a:extLst>
              <a:ext uri="{FF2B5EF4-FFF2-40B4-BE49-F238E27FC236}">
                <a16:creationId xmlns:a16="http://schemas.microsoft.com/office/drawing/2014/main" id="{65A7EC8F-C4DC-4171-BE24-4BEBA4F10EF0}"/>
              </a:ext>
            </a:extLst>
          </p:cNvPr>
          <p:cNvSpPr/>
          <p:nvPr/>
        </p:nvSpPr>
        <p:spPr>
          <a:xfrm rot="3509849">
            <a:off x="7707363" y="4548091"/>
            <a:ext cx="746325" cy="913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209663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ABADCBE-754D-4A96-A75F-CF7CA0D4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70" y="3429000"/>
            <a:ext cx="3293525" cy="1851857"/>
          </a:xfrm>
          <a:prstGeom prst="rect">
            <a:avLst/>
          </a:prstGeom>
        </p:spPr>
      </p:pic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6940DE0B-0245-4D6C-BA06-FECD74F36CE5}"/>
              </a:ext>
            </a:extLst>
          </p:cNvPr>
          <p:cNvSpPr txBox="1">
            <a:spLocks/>
          </p:cNvSpPr>
          <p:nvPr/>
        </p:nvSpPr>
        <p:spPr>
          <a:xfrm>
            <a:off x="646111" y="1732784"/>
            <a:ext cx="5477223" cy="1008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1387A8A3-0305-47C3-90BE-446FBEC3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01" y="4870187"/>
            <a:ext cx="3293525" cy="1851857"/>
          </a:xfrm>
          <a:prstGeom prst="rect">
            <a:avLst/>
          </a:prstGeom>
        </p:spPr>
      </p:pic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9467BAC3-91E7-406B-879D-94E09AE7F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26" y="3618637"/>
            <a:ext cx="3285065" cy="1847100"/>
          </a:xfr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D1DA60B-3C0D-480B-8B9F-63E75CC86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47" y="4870187"/>
            <a:ext cx="3285065" cy="18471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C324AD0-0E01-4C43-9AC1-BB88E7A7D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7" y="3651373"/>
            <a:ext cx="3293525" cy="1851857"/>
          </a:xfrm>
          <a:prstGeom prst="rect">
            <a:avLst/>
          </a:prstGeom>
        </p:spPr>
      </p:pic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48305" y="1617213"/>
            <a:ext cx="10390628" cy="240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ド派手なエフェクトを多数作成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プレイヤーが気持ちよくなる部分を意図的に実装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24" name="図 23">
            <a:extLst>
              <a:ext uri="{FF2B5EF4-FFF2-40B4-BE49-F238E27FC236}">
                <a16:creationId xmlns:a16="http://schemas.microsoft.com/office/drawing/2014/main" id="{2BE8CC07-913D-4C87-AA82-89AC5E5E65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9217" y="207184"/>
            <a:ext cx="1973579" cy="1102265"/>
          </a:xfrm>
          <a:prstGeom prst="rect">
            <a:avLst/>
          </a:prstGeom>
        </p:spPr>
      </p:pic>
      <p:sp>
        <p:nvSpPr>
          <p:cNvPr id="25" name="タイトル 1">
            <a:extLst>
              <a:ext uri="{FF2B5EF4-FFF2-40B4-BE49-F238E27FC236}">
                <a16:creationId xmlns:a16="http://schemas.microsoft.com/office/drawing/2014/main" id="{5B7BC669-227B-4EBD-8116-4E9FF785274E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大迫力でド派手な演出！①</a:t>
            </a:r>
            <a:endParaRPr lang="ja-JP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05722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2426</TotalTime>
  <Words>1249</Words>
  <Application>Microsoft Office PowerPoint</Application>
  <PresentationFormat>ワイド画面</PresentationFormat>
  <Paragraphs>183</Paragraphs>
  <Slides>26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26</vt:i4>
      </vt:variant>
    </vt:vector>
  </HeadingPairs>
  <TitlesOfParts>
    <vt:vector size="31" baseType="lpstr">
      <vt:lpstr>HGSｺﾞｼｯｸE</vt:lpstr>
      <vt:lpstr>Arial</vt:lpstr>
      <vt:lpstr>Century Gothic</vt:lpstr>
      <vt:lpstr>Wingdings 3</vt:lpstr>
      <vt:lpstr>イオン</vt:lpstr>
      <vt:lpstr>コミュ強プログラマーの ポートフォリオ</vt:lpstr>
      <vt:lpstr>就活作品</vt:lpstr>
      <vt:lpstr>就活作品 </vt:lpstr>
      <vt:lpstr>デカヘッド　ゲーム概要</vt:lpstr>
      <vt:lpstr>こだわりポイント</vt:lpstr>
      <vt:lpstr>ダイナミックなカメラワーク！①</vt:lpstr>
      <vt:lpstr>ダイナミックなカメラワーク！②</vt:lpstr>
      <vt:lpstr>ダイナミックなカメラワーク！③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適切な情報を外部ファイル化①</vt:lpstr>
      <vt:lpstr>適切な情報を外部ファイル化②</vt:lpstr>
      <vt:lpstr>パターンの使用による         可読性の向上①</vt:lpstr>
      <vt:lpstr>パターンの使用による         可読性の向上②</vt:lpstr>
      <vt:lpstr>ローカル座標を活用した           カメラ制御①</vt:lpstr>
      <vt:lpstr>ローカル座標を活用した           カメラ制御②</vt:lpstr>
      <vt:lpstr>その他個人製作作品</vt:lpstr>
      <vt:lpstr>個人製作1　2024年6月~8月(3か月)</vt:lpstr>
      <vt:lpstr>個人製作2　2024年5月~6月(1か月)</vt:lpstr>
      <vt:lpstr>個人製作3　2023年11月~2月(3か月)</vt:lpstr>
      <vt:lpstr>その他チーム製作作品</vt:lpstr>
      <vt:lpstr>チーム制作1　2024年5月~7月(3か月)</vt:lpstr>
      <vt:lpstr>チーム制作2　2023年9月~12月(3か月)</vt:lpstr>
      <vt:lpstr>チーム制作3　2023年7月~9月(3か月)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</dc:title>
  <dc:creator>廣本　勝志</dc:creator>
  <cp:lastModifiedBy>廣本　勝志</cp:lastModifiedBy>
  <cp:revision>103</cp:revision>
  <dcterms:created xsi:type="dcterms:W3CDTF">2025-01-09T03:15:27Z</dcterms:created>
  <dcterms:modified xsi:type="dcterms:W3CDTF">2025-02-25T10:01:52Z</dcterms:modified>
</cp:coreProperties>
</file>